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9144000" cy="5143500" type="screen16x9"/>
  <p:notesSz cx="6858000" cy="9144000"/>
  <p:embeddedFontLst>
    <p:embeddedFont>
      <p:font typeface="Lato" panose="020F0502020204030203" pitchFamily="34" charset="77"/>
      <p:regular r:id="rId22"/>
      <p:bold r:id="rId23"/>
      <p:italic r:id="rId24"/>
      <p:boldItalic r:id="rId25"/>
    </p:embeddedFont>
    <p:embeddedFont>
      <p:font typeface="Raleway" panose="020B0503030101060003" pitchFamily="34" charset="77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EE02FB3-B63A-4D40-9409-F42A64A7359E}">
  <a:tblStyle styleId="{2EE02FB3-B63A-4D40-9409-F42A64A7359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13"/>
  </p:normalViewPr>
  <p:slideViewPr>
    <p:cSldViewPr snapToGrid="0">
      <p:cViewPr varScale="1">
        <p:scale>
          <a:sx n="118" d="100"/>
          <a:sy n="118" d="100"/>
        </p:scale>
        <p:origin x="94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tiff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209460f6d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209460f6d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52205cb314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52205cb314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2205cb314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2205cb314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5209460f6d_0_1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5209460f6d_0_1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209460f6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209460f6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5209460f6d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5209460f6d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5209460f6d_0_1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5209460f6d_0_1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5209460f6d_0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5209460f6d_0_1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5221335ba8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5221335ba8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5209460f6d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5209460f6d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52205cb314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52205cb314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5209460f6d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5209460f6d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2205cb31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2205cb31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5221335ba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5221335ba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221335ba8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221335ba8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52205cb31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52205cb31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52205cb314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52205cb314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2205cb314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52205cb314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Web-based NemoLib Application </a:t>
            </a: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Emily, Yangxiao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152" name="Google Shape;152;p2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this class, we used many online and offline bioinformatics applications to help us process data and generate results.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We noticed there are some limitations of those offline applications. 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Fanmod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Different OS needs different implementation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Labelg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Cannot run without C compiler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Advantages of web application</a:t>
            </a:r>
            <a:endParaRPr/>
          </a:p>
        </p:txBody>
      </p:sp>
      <p:sp>
        <p:nvSpPr>
          <p:cNvPr id="158" name="Google Shape;158;p23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Accessibility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Web system are accessible anytime, anywhere through PC/Smart Phone with Internet connection.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Maintainability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Web apps are easy to maintain. When bugs are found, developer can fix it on the server side and update the server. User does not need to download new version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Extensibility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Well built web apps are often easy to modify or add new features.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 and Goals</a:t>
            </a:r>
            <a:endParaRPr/>
          </a:p>
        </p:txBody>
      </p:sp>
      <p:sp>
        <p:nvSpPr>
          <p:cNvPr id="164" name="Google Shape;164;p2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smartphone and laptop become ubiquitous, traditional desktop application become less popular, we decided to create a web application with NemoLib API.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By the end of the project we hope to become familiar in NemoLib as well as web development in general. We also want to be able to deliver a fully functioning application that meets all of the requirements, and we want to meet those requirements on a timely basis.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By working as a team we hope to gain experience in teamwork, communication, and knowledge sharing.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Requirements</a:t>
            </a:r>
            <a:endParaRPr/>
          </a:p>
        </p:txBody>
      </p:sp>
      <p:sp>
        <p:nvSpPr>
          <p:cNvPr id="170" name="Google Shape;170;p2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Functional Requirements:</a:t>
            </a:r>
            <a:endParaRPr b="1"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User can use the application with any web browser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User can use the application to get network motif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User can use the application to get nemo profile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sp>
        <p:nvSpPr>
          <p:cNvPr id="171" name="Google Shape;171;p2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Non-Functional Requirements:</a:t>
            </a:r>
            <a:endParaRPr b="1"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The returned results should be clean and easy to understand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The running time should be reasonably fast based on the size of input data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32300" y="870300"/>
            <a:ext cx="4397574" cy="3917824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6"/>
          <p:cNvSpPr txBox="1">
            <a:spLocks noGrp="1"/>
          </p:cNvSpPr>
          <p:nvPr>
            <p:ph type="title"/>
          </p:nvPr>
        </p:nvSpPr>
        <p:spPr>
          <a:xfrm>
            <a:off x="727650" y="13089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Descriptive architecture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Timeline</a:t>
            </a:r>
            <a:endParaRPr/>
          </a:p>
        </p:txBody>
      </p:sp>
      <p:graphicFrame>
        <p:nvGraphicFramePr>
          <p:cNvPr id="183" name="Google Shape;183;p27"/>
          <p:cNvGraphicFramePr/>
          <p:nvPr/>
        </p:nvGraphicFramePr>
        <p:xfrm>
          <a:off x="729450" y="1994250"/>
          <a:ext cx="3765725" cy="2476791"/>
        </p:xfrm>
        <a:graphic>
          <a:graphicData uri="http://schemas.openxmlformats.org/drawingml/2006/table">
            <a:tbl>
              <a:tblPr>
                <a:noFill/>
                <a:tableStyleId>{2EE02FB3-B63A-4D40-9409-F42A64A7359E}</a:tableStyleId>
              </a:tblPr>
              <a:tblGrid>
                <a:gridCol w="576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30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8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243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Date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Tasks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Description</a:t>
                      </a:r>
                      <a:endParaRPr sz="11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22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Week 6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5080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/>
                        <a:t>Project plan, resources, and dependencies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5080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/>
                        <a:t>Learn and evaluate the NemoLib API.</a:t>
                      </a:r>
                      <a:endParaRPr sz="11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0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Week 7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5080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/>
                        <a:t>Framework design and implementation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Decide which functions will be included in the app. Design and implement the framework for the app. We can also create a uses case if time allows</a:t>
                      </a:r>
                      <a:endParaRPr sz="11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84" name="Google Shape;184;p27"/>
          <p:cNvGraphicFramePr/>
          <p:nvPr/>
        </p:nvGraphicFramePr>
        <p:xfrm>
          <a:off x="4645025" y="1994250"/>
          <a:ext cx="3382875" cy="1227873"/>
        </p:xfrm>
        <a:graphic>
          <a:graphicData uri="http://schemas.openxmlformats.org/drawingml/2006/table">
            <a:tbl>
              <a:tblPr>
                <a:noFill/>
                <a:tableStyleId>{2EE02FB3-B63A-4D40-9409-F42A64A7359E}</a:tableStyleId>
              </a:tblPr>
              <a:tblGrid>
                <a:gridCol w="8719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09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963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Week 8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Finish the framework, and deploy the functions</a:t>
                      </a:r>
                      <a:endParaRPr sz="11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Week 9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Test and polish</a:t>
                      </a:r>
                      <a:endParaRPr sz="11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93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/>
                        <a:t>Week 10</a:t>
                      </a:r>
                      <a:endParaRPr sz="11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50800" lvl="0" indent="0" algn="l" rtl="0">
                        <a:lnSpc>
                          <a:spcPct val="115000"/>
                        </a:lnSpc>
                        <a:spcBef>
                          <a:spcPts val="900"/>
                        </a:spcBef>
                        <a:spcAft>
                          <a:spcPts val="900"/>
                        </a:spcAft>
                        <a:buNone/>
                      </a:pPr>
                      <a:r>
                        <a:rPr lang="en" sz="1100">
                          <a:solidFill>
                            <a:srgbClr val="2D3B45"/>
                          </a:solidFill>
                        </a:rPr>
                        <a:t>Presentation</a:t>
                      </a:r>
                      <a:endParaRPr sz="11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</a:t>
            </a:r>
            <a:endParaRPr/>
          </a:p>
        </p:txBody>
      </p:sp>
      <p:sp>
        <p:nvSpPr>
          <p:cNvPr id="190" name="Google Shape;190;p2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96" name="Google Shape;196;p2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Bibliography</a:t>
            </a:r>
            <a:endParaRPr/>
          </a:p>
        </p:txBody>
      </p:sp>
      <p:sp>
        <p:nvSpPr>
          <p:cNvPr id="202" name="Google Shape;202;p30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Martínez, Fernando &amp; Rodrigo, Guillermo &amp; Aragonés, Verónica &amp; Ruiz Valdés, Marta &amp; Lodewijk, Iris &amp; Fernández, Unai &amp; Elena, Santiago &amp; Daròs, José-Antonio. (2016). Interaction network of tobacco etch potyvirus NIa protein with the host proteome during infection. BMC Genomics. 17. 10.1186/s12864-016-2394-y.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S. Wernicke, “Efficient Detection of Network Motifs,” </a:t>
            </a:r>
            <a:r>
              <a:rPr lang="en" sz="1200" i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IEEE/ACM Transactions on Computational Biology and Bioinformatics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vol. 3, no. 4, pp. 347–359, Oct. 2006.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208" name="Google Shape;208;p3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For this project, we are to design a web application to detect the network motif with user provided data. The result will include graph label, relative frequency, random mean frequency, Z score, P value, and nemo profile. 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Network Motif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NemoLib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Angular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Spring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 Motif</a:t>
            </a:r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</a:t>
            </a:r>
            <a:r>
              <a:rPr lang="en" b="1"/>
              <a:t>network motif</a:t>
            </a:r>
            <a:r>
              <a:rPr lang="en"/>
              <a:t> is a subgraph pattern that is statistically frequent  in a network.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</a:t>
            </a:r>
            <a:r>
              <a:rPr lang="en" b="1"/>
              <a:t>biological network motif</a:t>
            </a:r>
            <a:r>
              <a:rPr lang="en"/>
              <a:t> is a network motif found in biological networks.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In biological networks,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nodes = molecules</a:t>
            </a:r>
            <a:endParaRPr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/>
              <a:t>edges =  interactions between molecules</a:t>
            </a:r>
            <a:endParaRPr/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2825" y="2753950"/>
            <a:ext cx="2639900" cy="19355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6"/>
          <p:cNvSpPr txBox="1"/>
          <p:nvPr/>
        </p:nvSpPr>
        <p:spPr>
          <a:xfrm>
            <a:off x="7659475" y="4339975"/>
            <a:ext cx="396600" cy="35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[1]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Search Network Motif</a:t>
            </a:r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Network-based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Given a network, find all non-isomorphic k-node of subgraph and get frequency of each subgraph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Generate a number of random graphs and repeat a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Find motif using Z-score and/or P-value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Motif-based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List all or some non-isomorphic k-node of subgraphs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Get the  frequency of each subgraph in a given network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Generate a number of random graphs and repeat a and b 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AutoNum type="alphaLcPeriod"/>
            </a:pPr>
            <a:r>
              <a:rPr lang="en"/>
              <a:t>Find motif using Z-score and/or P-value</a:t>
            </a:r>
            <a:endParaRPr/>
          </a:p>
        </p:txBody>
      </p:sp>
      <p:sp>
        <p:nvSpPr>
          <p:cNvPr id="114" name="Google Shape;114;p17"/>
          <p:cNvSpPr/>
          <p:nvPr/>
        </p:nvSpPr>
        <p:spPr>
          <a:xfrm>
            <a:off x="1041575" y="1967250"/>
            <a:ext cx="1735800" cy="604500"/>
          </a:xfrm>
          <a:prstGeom prst="ellipse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Network-based Motif Search</a:t>
            </a:r>
            <a:endParaRPr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b="1"/>
              <a:t>ESU algorithm [2]</a:t>
            </a:r>
            <a:endParaRPr b="1"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F2E34C5-D04A-2F46-BA34-388AE2312F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4629" y="2462603"/>
            <a:ext cx="5467802" cy="2102397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NemoLib Library</a:t>
            </a:r>
            <a:endParaRPr/>
          </a:p>
        </p:txBody>
      </p:sp>
      <p:sp>
        <p:nvSpPr>
          <p:cNvPr id="127" name="Google Shape;127;p19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library for searching network motif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Implement motif finding  using the network-based approach - &gt; ESU algorithm</a:t>
            </a:r>
            <a:endParaRPr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A total of 19 classes</a:t>
            </a:r>
            <a:endParaRPr/>
          </a:p>
        </p:txBody>
      </p:sp>
      <p:sp>
        <p:nvSpPr>
          <p:cNvPr id="128" name="Google Shape;128;p19"/>
          <p:cNvSpPr/>
          <p:nvPr/>
        </p:nvSpPr>
        <p:spPr>
          <a:xfrm>
            <a:off x="1787350" y="2983225"/>
            <a:ext cx="1941600" cy="334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TargetGraphAnalyzer</a:t>
            </a:r>
            <a:endParaRPr/>
          </a:p>
        </p:txBody>
      </p:sp>
      <p:sp>
        <p:nvSpPr>
          <p:cNvPr id="129" name="Google Shape;129;p19"/>
          <p:cNvSpPr/>
          <p:nvPr/>
        </p:nvSpPr>
        <p:spPr>
          <a:xfrm>
            <a:off x="4202900" y="2983225"/>
            <a:ext cx="2277900" cy="334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RandomtGraphAnalyzer</a:t>
            </a:r>
            <a:endParaRPr/>
          </a:p>
        </p:txBody>
      </p:sp>
      <p:sp>
        <p:nvSpPr>
          <p:cNvPr id="130" name="Google Shape;130;p19"/>
          <p:cNvSpPr/>
          <p:nvPr/>
        </p:nvSpPr>
        <p:spPr>
          <a:xfrm>
            <a:off x="2735100" y="3752825"/>
            <a:ext cx="2421300" cy="334200"/>
          </a:xfrm>
          <a:prstGeom prst="rect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RelativeFrequencyAnalyzer</a:t>
            </a:r>
            <a:endParaRPr/>
          </a:p>
        </p:txBody>
      </p:sp>
      <p:cxnSp>
        <p:nvCxnSpPr>
          <p:cNvPr id="131" name="Google Shape;131;p19"/>
          <p:cNvCxnSpPr>
            <a:stCxn id="128" idx="2"/>
            <a:endCxn id="130" idx="0"/>
          </p:cNvCxnSpPr>
          <p:nvPr/>
        </p:nvCxnSpPr>
        <p:spPr>
          <a:xfrm>
            <a:off x="2758150" y="3317425"/>
            <a:ext cx="1187700" cy="43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32" name="Google Shape;132;p19"/>
          <p:cNvCxnSpPr>
            <a:stCxn id="129" idx="2"/>
            <a:endCxn id="130" idx="0"/>
          </p:cNvCxnSpPr>
          <p:nvPr/>
        </p:nvCxnSpPr>
        <p:spPr>
          <a:xfrm flipH="1">
            <a:off x="3945650" y="3317425"/>
            <a:ext cx="1396200" cy="435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Angular</a:t>
            </a:r>
            <a:endParaRPr/>
          </a:p>
        </p:txBody>
      </p:sp>
      <p:sp>
        <p:nvSpPr>
          <p:cNvPr id="138" name="Google Shape;138;p20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TypeScrip-based web application framework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We used an Angular project for the front-end part of the application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 </a:t>
            </a:r>
            <a:endParaRPr/>
          </a:p>
        </p:txBody>
      </p:sp>
      <p:pic>
        <p:nvPicPr>
          <p:cNvPr id="139" name="Google Shape;13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8175" y="757725"/>
            <a:ext cx="1395400" cy="139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Spring</a:t>
            </a:r>
            <a:endParaRPr/>
          </a:p>
        </p:txBody>
      </p:sp>
      <p:sp>
        <p:nvSpPr>
          <p:cNvPr id="145" name="Google Shape;145;p21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46" name="Google Shape;14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91850" y="762000"/>
            <a:ext cx="1774750" cy="122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685</Words>
  <Application>Microsoft Macintosh PowerPoint</Application>
  <PresentationFormat>On-screen Show (16:9)</PresentationFormat>
  <Paragraphs>90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Lato</vt:lpstr>
      <vt:lpstr>Arial</vt:lpstr>
      <vt:lpstr>Raleway</vt:lpstr>
      <vt:lpstr>Streamline</vt:lpstr>
      <vt:lpstr>Web-based NemoLib Application </vt:lpstr>
      <vt:lpstr>Introduction</vt:lpstr>
      <vt:lpstr>Background</vt:lpstr>
      <vt:lpstr>Network Motif</vt:lpstr>
      <vt:lpstr>Search Network Motif</vt:lpstr>
      <vt:lpstr>Network-based Motif Search</vt:lpstr>
      <vt:lpstr>NemoLib Library</vt:lpstr>
      <vt:lpstr>Angular</vt:lpstr>
      <vt:lpstr>Spring</vt:lpstr>
      <vt:lpstr>Motivation</vt:lpstr>
      <vt:lpstr>Advantages of web application</vt:lpstr>
      <vt:lpstr>Purpose and Goals</vt:lpstr>
      <vt:lpstr>Requirements</vt:lpstr>
      <vt:lpstr>Descriptive architecture</vt:lpstr>
      <vt:lpstr>Timeline</vt:lpstr>
      <vt:lpstr>Implementation</vt:lpstr>
      <vt:lpstr>Demo</vt:lpstr>
      <vt:lpstr>Bibliography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Web-based NemoLib Application </dc:title>
  <cp:lastModifiedBy>Emily Hsu</cp:lastModifiedBy>
  <cp:revision>1</cp:revision>
  <dcterms:modified xsi:type="dcterms:W3CDTF">2019-03-13T05:45:03Z</dcterms:modified>
</cp:coreProperties>
</file>